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A7CA3-91C4-469C-B080-3E6A72B267D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B88D7B4C-5220-4C28-AB8C-9D124CF1CD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01211C03-51A8-4E69-ACC2-67E971CBD0A8}"/>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1EE51A90-BEB5-46FE-B028-196B884BCCF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2E77C0B-6494-4753-9130-3E6902B84FCE}"/>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2980001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C57899-3EEC-4A5E-A50B-12A66E399A9F}"/>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C5A7BB6-B87E-47B2-8D7B-8B5CE383D0D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D366342-9D99-42DB-9222-09E305CC8B8F}"/>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114072FC-93EC-4DD9-8D75-1EE294EE87A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CA2A08F-CE9F-4BAC-B596-484BB4D6E6B1}"/>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798774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CABC759-01E4-47A2-8180-CDE7C12A564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34FA7550-F87E-4BCE-9C7F-FE4E46D26B9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9ED3D27-CD6F-4088-BC4D-34EC8B42135A}"/>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33E29181-28FD-4848-AD51-B091F699E31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6618481-A297-4C39-8467-9EF86675A806}"/>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126396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F081BA-2484-4045-80DC-989AD9A453AD}"/>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38CBC98-23CA-4010-8BE9-1E65954E255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065DD6B-2AC1-4364-ABDF-6522648C3EC5}"/>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E19AF84D-8395-4CE8-992C-94D017CF3BB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D56C712-CDC0-4027-B331-A0665A066AA4}"/>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3012886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C5F8EB-AF12-4D05-ACFB-1D807B7E27E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63DED8E6-EF67-4FA1-9496-98CD24D411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AAC3927-3F4B-447E-B576-9281239D5D13}"/>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6EBD5FA1-AFF0-4282-A19E-0873DF228BB8}"/>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40841A0-98B7-4F26-AFCF-2E99C0D0223A}"/>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336164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5BC6BA-C2F3-406C-843F-9DF7E753E4F3}"/>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D81ADFD-7C5F-4D8A-8DF5-26C6975C60A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C78B5DC8-B1D4-4245-B346-2368982FC8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1FCAE374-EAB2-4127-941D-02AFB7BF5291}"/>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6" name="Marcador de pie de página 5">
            <a:extLst>
              <a:ext uri="{FF2B5EF4-FFF2-40B4-BE49-F238E27FC236}">
                <a16:creationId xmlns:a16="http://schemas.microsoft.com/office/drawing/2014/main" id="{1047D009-D4D9-4BF5-8E61-D2B08061AAA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F5A8F4E-18F4-484D-B668-249D315724E0}"/>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302199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725C0B-CB6F-4B13-B321-0CB065EB7C2A}"/>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C814AB4-89CC-4B3C-AEC6-03F3D0AA37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E15D85A-775D-4D71-BA4B-B6EF94ABBA1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CCB5A254-48C8-4881-8DDD-F2026C4CC7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6562A14-4DFB-43A3-B218-3C3BC873866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7F9DA72F-FC77-46EA-96DA-94A198BC1376}"/>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8" name="Marcador de pie de página 7">
            <a:extLst>
              <a:ext uri="{FF2B5EF4-FFF2-40B4-BE49-F238E27FC236}">
                <a16:creationId xmlns:a16="http://schemas.microsoft.com/office/drawing/2014/main" id="{CE50ED2D-518B-42BA-A3E4-75B81F5C5C82}"/>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86482E94-B4F3-49E0-8551-3C701BA7A4E2}"/>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2103129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468337-E4B5-4540-82A3-3A8B2CA0D913}"/>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B601D5DA-A5FB-4A56-93EF-4794697F6879}"/>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4" name="Marcador de pie de página 3">
            <a:extLst>
              <a:ext uri="{FF2B5EF4-FFF2-40B4-BE49-F238E27FC236}">
                <a16:creationId xmlns:a16="http://schemas.microsoft.com/office/drawing/2014/main" id="{AFE3FD1C-E170-4899-A08E-480268D85315}"/>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2BA5D9D7-AA7C-4FFF-AC95-A7248C09B4BA}"/>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849282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1323BC1-2864-4B4C-86AB-CE57670DE787}"/>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3" name="Marcador de pie de página 2">
            <a:extLst>
              <a:ext uri="{FF2B5EF4-FFF2-40B4-BE49-F238E27FC236}">
                <a16:creationId xmlns:a16="http://schemas.microsoft.com/office/drawing/2014/main" id="{9358F79D-4278-47F2-AF77-DCB2CA14658B}"/>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37588053-2A62-4EA1-9546-EB9FA73C455F}"/>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463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B59906-CCB1-49A2-8673-0AF7935F1AC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7DB87E2-78A3-4ECD-B074-FAE671AFA2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F81537F4-BA53-412F-B80C-A2B328314E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2C91C6D-D376-4DAF-B1E4-4B0D17BA1DE2}"/>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6" name="Marcador de pie de página 5">
            <a:extLst>
              <a:ext uri="{FF2B5EF4-FFF2-40B4-BE49-F238E27FC236}">
                <a16:creationId xmlns:a16="http://schemas.microsoft.com/office/drawing/2014/main" id="{9E726845-6CB5-4C90-BCD5-96B8446B748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BCA847B-B17E-481F-9C9F-B716C276722D}"/>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1126993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261664-48AC-473A-B758-F3BE2790385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C5A5B489-AAB3-4A7D-9D42-906C5D6137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DE3A0B8E-9287-4C8D-91DC-4AE953117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F235560-AA7D-4AC9-A48D-62932BC12F92}"/>
              </a:ext>
            </a:extLst>
          </p:cNvPr>
          <p:cNvSpPr>
            <a:spLocks noGrp="1"/>
          </p:cNvSpPr>
          <p:nvPr>
            <p:ph type="dt" sz="half" idx="10"/>
          </p:nvPr>
        </p:nvSpPr>
        <p:spPr/>
        <p:txBody>
          <a:bodyPr/>
          <a:lstStyle/>
          <a:p>
            <a:fld id="{F118987C-A2A3-45AA-97B7-4876ABE9B06E}" type="datetimeFigureOut">
              <a:rPr lang="es-ES" smtClean="0"/>
              <a:t>28/01/2022</a:t>
            </a:fld>
            <a:endParaRPr lang="es-ES"/>
          </a:p>
        </p:txBody>
      </p:sp>
      <p:sp>
        <p:nvSpPr>
          <p:cNvPr id="6" name="Marcador de pie de página 5">
            <a:extLst>
              <a:ext uri="{FF2B5EF4-FFF2-40B4-BE49-F238E27FC236}">
                <a16:creationId xmlns:a16="http://schemas.microsoft.com/office/drawing/2014/main" id="{2FE83902-2566-4AF4-BE61-FEE5B0F6E69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72E7532-F14F-4F2A-8E43-D80DF61CD2D2}"/>
              </a:ext>
            </a:extLst>
          </p:cNvPr>
          <p:cNvSpPr>
            <a:spLocks noGrp="1"/>
          </p:cNvSpPr>
          <p:nvPr>
            <p:ph type="sldNum" sz="quarter" idx="12"/>
          </p:nvPr>
        </p:nvSpPr>
        <p:spPr/>
        <p:txBody>
          <a:bodyPr/>
          <a:lstStyle/>
          <a:p>
            <a:fld id="{FB99E915-0237-4A2B-BDC8-A91AE1D3BC88}" type="slidenum">
              <a:rPr lang="es-ES" smtClean="0"/>
              <a:t>‹Nº›</a:t>
            </a:fld>
            <a:endParaRPr lang="es-ES"/>
          </a:p>
        </p:txBody>
      </p:sp>
    </p:spTree>
    <p:extLst>
      <p:ext uri="{BB962C8B-B14F-4D97-AF65-F5344CB8AC3E}">
        <p14:creationId xmlns:p14="http://schemas.microsoft.com/office/powerpoint/2010/main" val="3286209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8393629-7B35-437B-B127-688418D23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E574CE7-12EA-435D-8FF2-673B71C986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FF5B3F3-3209-418F-AA7D-77E758DE78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18987C-A2A3-45AA-97B7-4876ABE9B06E}" type="datetimeFigureOut">
              <a:rPr lang="es-ES" smtClean="0"/>
              <a:t>28/01/2022</a:t>
            </a:fld>
            <a:endParaRPr lang="es-ES"/>
          </a:p>
        </p:txBody>
      </p:sp>
      <p:sp>
        <p:nvSpPr>
          <p:cNvPr id="5" name="Marcador de pie de página 4">
            <a:extLst>
              <a:ext uri="{FF2B5EF4-FFF2-40B4-BE49-F238E27FC236}">
                <a16:creationId xmlns:a16="http://schemas.microsoft.com/office/drawing/2014/main" id="{0BFD35CE-1503-4606-9B9B-45CBEBE585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A258048E-06B6-40FF-BC51-6CA12570F9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9E915-0237-4A2B-BDC8-A91AE1D3BC88}" type="slidenum">
              <a:rPr lang="es-ES" smtClean="0"/>
              <a:t>‹Nº›</a:t>
            </a:fld>
            <a:endParaRPr lang="es-ES"/>
          </a:p>
        </p:txBody>
      </p:sp>
    </p:spTree>
    <p:extLst>
      <p:ext uri="{BB962C8B-B14F-4D97-AF65-F5344CB8AC3E}">
        <p14:creationId xmlns:p14="http://schemas.microsoft.com/office/powerpoint/2010/main" val="406827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8C3605F7-6678-42A2-AA36-D966807D2B14}"/>
              </a:ext>
            </a:extLst>
          </p:cNvPr>
          <p:cNvPicPr>
            <a:picLocks noChangeAspect="1"/>
          </p:cNvPicPr>
          <p:nvPr/>
        </p:nvPicPr>
        <p:blipFill>
          <a:blip r:embed="rId2"/>
          <a:stretch>
            <a:fillRect/>
          </a:stretch>
        </p:blipFill>
        <p:spPr>
          <a:xfrm>
            <a:off x="1169460" y="0"/>
            <a:ext cx="9853079" cy="6858000"/>
          </a:xfrm>
          <a:prstGeom prst="rect">
            <a:avLst/>
          </a:prstGeom>
        </p:spPr>
      </p:pic>
    </p:spTree>
    <p:extLst>
      <p:ext uri="{BB962C8B-B14F-4D97-AF65-F5344CB8AC3E}">
        <p14:creationId xmlns:p14="http://schemas.microsoft.com/office/powerpoint/2010/main" val="13343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C2BAFD5-EF4E-477F-911B-49D950EF92C9}"/>
              </a:ext>
            </a:extLst>
          </p:cNvPr>
          <p:cNvSpPr>
            <a:spLocks noGrp="1"/>
          </p:cNvSpPr>
          <p:nvPr>
            <p:ph idx="1"/>
          </p:nvPr>
        </p:nvSpPr>
        <p:spPr/>
        <p:txBody>
          <a:bodyPr/>
          <a:lstStyle/>
          <a:p>
            <a:r>
              <a:rPr lang="es-ES" dirty="0"/>
              <a:t>El “Índice UOTC”, elaborado por UOTC, refleja la evolución del Transporte Intermodal de containers, en tráfico nacional, en España, desde enero de 2000, tomando como Base 100 lo que se transportaba en aquel momento.</a:t>
            </a:r>
          </a:p>
          <a:p>
            <a:endParaRPr lang="es-ES" dirty="0"/>
          </a:p>
          <a:p>
            <a:r>
              <a:rPr lang="es-ES" dirty="0"/>
              <a:t>Transcurridas más de dos décadas, el volumen absoluto de toneladas x Kms recorridos en 2021 es similar, incluyendo a las empresas ferroviarias “privadas”, al del año 2000, mientras que la economía, medida en términos de PIB ha aumentado más de un 30%.</a:t>
            </a:r>
          </a:p>
        </p:txBody>
      </p:sp>
    </p:spTree>
    <p:extLst>
      <p:ext uri="{BB962C8B-B14F-4D97-AF65-F5344CB8AC3E}">
        <p14:creationId xmlns:p14="http://schemas.microsoft.com/office/powerpoint/2010/main" val="298315068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91</Words>
  <Application>Microsoft Office PowerPoint</Application>
  <PresentationFormat>Panorámica</PresentationFormat>
  <Paragraphs>3</Paragraphs>
  <Slides>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Calibri Light</vt:lpstr>
      <vt:lpstr>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Antonio Perez Millan</dc:creator>
  <cp:lastModifiedBy>Antonio Perez Millan</cp:lastModifiedBy>
  <cp:revision>1</cp:revision>
  <dcterms:created xsi:type="dcterms:W3CDTF">2022-01-28T11:36:53Z</dcterms:created>
  <dcterms:modified xsi:type="dcterms:W3CDTF">2022-01-28T11:54:42Z</dcterms:modified>
</cp:coreProperties>
</file>